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4"/>
  </p:notesMasterIdLst>
  <p:handoutMasterIdLst>
    <p:handoutMasterId r:id="rId35"/>
  </p:handoutMasterIdLst>
  <p:sldIdLst>
    <p:sldId id="486" r:id="rId3"/>
    <p:sldId id="487" r:id="rId4"/>
    <p:sldId id="498" r:id="rId5"/>
    <p:sldId id="499" r:id="rId6"/>
    <p:sldId id="488" r:id="rId7"/>
    <p:sldId id="502" r:id="rId8"/>
    <p:sldId id="489" r:id="rId9"/>
    <p:sldId id="490" r:id="rId10"/>
    <p:sldId id="503" r:id="rId11"/>
    <p:sldId id="491" r:id="rId12"/>
    <p:sldId id="504" r:id="rId13"/>
    <p:sldId id="492" r:id="rId14"/>
    <p:sldId id="493" r:id="rId15"/>
    <p:sldId id="494" r:id="rId16"/>
    <p:sldId id="505" r:id="rId17"/>
    <p:sldId id="506" r:id="rId18"/>
    <p:sldId id="495" r:id="rId19"/>
    <p:sldId id="507" r:id="rId20"/>
    <p:sldId id="508" r:id="rId21"/>
    <p:sldId id="496" r:id="rId22"/>
    <p:sldId id="510" r:id="rId23"/>
    <p:sldId id="509" r:id="rId24"/>
    <p:sldId id="497" r:id="rId25"/>
    <p:sldId id="512" r:id="rId26"/>
    <p:sldId id="511" r:id="rId27"/>
    <p:sldId id="500" r:id="rId28"/>
    <p:sldId id="514" r:id="rId29"/>
    <p:sldId id="513" r:id="rId30"/>
    <p:sldId id="501" r:id="rId31"/>
    <p:sldId id="516" r:id="rId32"/>
    <p:sldId id="517" r:id="rId33"/>
  </p:sldIdLst>
  <p:sldSz cx="9144000" cy="6858000" type="screen4x3"/>
  <p:notesSz cx="6699250" cy="9836150"/>
  <p:custDataLst>
    <p:tags r:id="rId3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549">
          <p15:clr>
            <a:srgbClr val="A4A3A4"/>
          </p15:clr>
        </p15:guide>
        <p15:guide id="3" orient="horz" pos="973">
          <p15:clr>
            <a:srgbClr val="A4A3A4"/>
          </p15:clr>
        </p15:guide>
        <p15:guide id="4" pos="235">
          <p15:clr>
            <a:srgbClr val="A4A3A4"/>
          </p15:clr>
        </p15:guide>
        <p15:guide id="5" pos="55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900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4319"/>
        <p:guide orient="horz" pos="3549"/>
        <p:guide orient="horz" pos="973"/>
        <p:guide pos="235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477FA428-02F5-42AB-92A7-291E485E113E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84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9A6A5697-D76F-4E25-AD51-D6E465399F3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5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5697-D76F-4E25-AD51-D6E465399F3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4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FCFFD4-5652-4767-AA22-C441E28A3072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 rot="10800000">
            <a:off x="5214938" y="56213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B7B7B7">
                  <a:gamma/>
                  <a:tint val="48627"/>
                  <a:invGamma/>
                  <a:alpha val="2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Your Logo</a:t>
            </a:r>
          </a:p>
        </p:txBody>
      </p:sp>
      <p:pic>
        <p:nvPicPr>
          <p:cNvPr id="15" name="Picture 11" descr="PP small"/>
          <p:cNvPicPr>
            <a:picLocks noChangeAspect="1" noChangeArrowheads="1"/>
          </p:cNvPicPr>
          <p:nvPr userDrawn="1"/>
        </p:nvPicPr>
        <p:blipFill>
          <a:blip r:embed="rId3"/>
          <a:srcRect b="34532"/>
          <a:stretch>
            <a:fillRect/>
          </a:stretch>
        </p:blipFill>
        <p:spPr bwMode="auto">
          <a:xfrm>
            <a:off x="6361113" y="5707063"/>
            <a:ext cx="2463800" cy="30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7585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D94F-17FC-4DBA-B892-CD4B3034A353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2431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983A-6252-4FA3-A7AE-5E2C849F48F9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343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F7F8-6DF1-4292-9E24-2C2DABFFE99B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31206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6A6-D535-4143-B8EE-86A468AFBC2C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946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9337-9612-4749-85E9-9B1759881A09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6856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2023-CC5F-478F-9515-943786244957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65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8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678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1D2F-C98D-461D-8520-60E71130446C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01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6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147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7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8306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41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58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53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39B335-F5C8-4EDF-B1E2-6347D416EBE4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4" name="Picture 6" descr="PP small"/>
          <p:cNvPicPr>
            <a:picLocks noChangeAspect="1" noChangeArrowheads="1"/>
          </p:cNvPicPr>
          <p:nvPr userDrawn="1"/>
        </p:nvPicPr>
        <p:blipFill>
          <a:blip r:embed="rId20"/>
          <a:srcRect b="34532"/>
          <a:stretch>
            <a:fillRect/>
          </a:stretch>
        </p:blipFill>
        <p:spPr bwMode="auto">
          <a:xfrm>
            <a:off x="6361113" y="6135688"/>
            <a:ext cx="2463800" cy="30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3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spanish/tutorials/fracturesandsprainsspanish/htm/_no_0_no_0.html" TargetMode="External"/><Relationship Id="rId2" Type="http://schemas.openxmlformats.org/officeDocument/2006/relationships/hyperlink" Target="http://www.rena.edu.ve/SegundaEtapa/ciudadania/fractur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lud.comohacerpara.com/n5187/como-prevenir-las-fractura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 rot="21420000">
            <a:off x="612440" y="2338732"/>
            <a:ext cx="7533524" cy="2766528"/>
          </a:xfrm>
        </p:spPr>
        <p:txBody>
          <a:bodyPr>
            <a:normAutofit/>
          </a:bodyPr>
          <a:lstStyle/>
          <a:p>
            <a:r>
              <a:rPr lang="es-ES" sz="9600" dirty="0" smtClean="0"/>
              <a:t>FRACTURAS Y TORCEDURAS</a:t>
            </a:r>
            <a:endParaRPr lang="es-ES" sz="9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CLASIFICAN LAS TORCEDURAS?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Grado I (leve): representa un estiramiento con </a:t>
            </a:r>
            <a:r>
              <a:rPr lang="es-ES" dirty="0" err="1"/>
              <a:t>microrrotura</a:t>
            </a:r>
            <a:r>
              <a:rPr lang="es-ES" dirty="0"/>
              <a:t>, dolor y edema mínimo, siempre está estable.</a:t>
            </a:r>
          </a:p>
          <a:p>
            <a:r>
              <a:rPr lang="es-ES" dirty="0"/>
              <a:t>Grado II (moderado): es un desgarro parcial con una pequeña rotura macroscópica, dolor moderado y edema, estable.</a:t>
            </a:r>
          </a:p>
          <a:p>
            <a:r>
              <a:rPr lang="es-ES" dirty="0"/>
              <a:t>Grado III (grave): es un desgarro total con dolor y edema importante, es inestable y requiere de tratamiento quirúrgico.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88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AD9F-13D6-4633-AE7A-D641A4F34EB8}" type="datetime1">
              <a:rPr lang="en-US" smtClean="0"/>
              <a:t>6/30/2014</a:t>
            </a:fld>
            <a:endParaRPr lang="en-US" dirty="0"/>
          </a:p>
        </p:txBody>
      </p:sp>
      <p:pic>
        <p:nvPicPr>
          <p:cNvPr id="9218" name="Picture 2" descr="http://www.cienciasnaturalesonline.com/wp-content/uploads/2013/05/clip_image008_00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55" y="219091"/>
            <a:ext cx="6044443" cy="2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isioterapia-osteopatia.org/wp-content/uploads/2009/04/esguinces-3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30" y="3019091"/>
            <a:ext cx="3400189" cy="2720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78124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ad2.whstatic.com/images/thumb/1/14/Treat-an-Ankle-Sprain-Step-5.jpg/670px-Treat-an-Ankle-Sprain-Step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3" y="1559484"/>
            <a:ext cx="2543848" cy="19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 TORCEDURAS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019012" cy="3311189"/>
          </a:xfrm>
        </p:spPr>
        <p:txBody>
          <a:bodyPr>
            <a:normAutofit/>
          </a:bodyPr>
          <a:lstStyle/>
          <a:p>
            <a:r>
              <a:rPr lang="es-ES" dirty="0" smtClean="0"/>
              <a:t>R: REPOSO DE LA ARTICULACIÓN.</a:t>
            </a:r>
          </a:p>
          <a:p>
            <a:r>
              <a:rPr lang="es-ES" dirty="0" smtClean="0"/>
              <a:t>I: HIELO (ICE EN INGLÉS).</a:t>
            </a:r>
          </a:p>
          <a:p>
            <a:r>
              <a:rPr lang="es-ES" dirty="0" smtClean="0"/>
              <a:t>C: COMPRESIÓN.</a:t>
            </a:r>
          </a:p>
          <a:p>
            <a:r>
              <a:rPr lang="es-ES" dirty="0" smtClean="0"/>
              <a:t>E: ELEVACIÓN DE LA ARTICULACIÓN.</a:t>
            </a:r>
          </a:p>
        </p:txBody>
      </p:sp>
      <p:pic>
        <p:nvPicPr>
          <p:cNvPr id="10244" name="Picture 4" descr="http://pad1.whstatic.com/images/thumb/e/ed/Treat-an-Ankle-Sprain-Step-3.jpg/670px-Treat-an-Ankle-Sprain-Step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3" y="3530017"/>
            <a:ext cx="2543848" cy="19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73194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315226" cy="3311189"/>
          </a:xfrm>
        </p:spPr>
        <p:txBody>
          <a:bodyPr/>
          <a:lstStyle/>
          <a:p>
            <a:r>
              <a:rPr lang="es-ES" dirty="0"/>
              <a:t>La prevención de fracturas y torceduras va encaminada a unos cambios básicos de los hábitos de vida diarios que permitan fortalecer músculos y huesos pero además también que permitan evitar situaciones de alto riesgo.</a:t>
            </a:r>
          </a:p>
          <a:p>
            <a:endParaRPr lang="es-ES" dirty="0"/>
          </a:p>
        </p:txBody>
      </p:sp>
      <p:pic>
        <p:nvPicPr>
          <p:cNvPr id="11266" name="Picture 2" descr="http://ejerciciosterceraedad.files.wordpress.com/2010/10/osteoporosis_lar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56" y="1496246"/>
            <a:ext cx="3496729" cy="35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4881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limentacionysalud.com/fs_files/user_img/osteoporosis-calcio-fracturas-menopausia-artritis-ancianos10532614_3_2010621_11_37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3" y="1661028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622712" y="2072264"/>
            <a:ext cx="3812950" cy="3311189"/>
          </a:xfrm>
        </p:spPr>
        <p:txBody>
          <a:bodyPr/>
          <a:lstStyle/>
          <a:p>
            <a:r>
              <a:rPr lang="es-ES" dirty="0"/>
              <a:t>Realizar actividad física regularmente para fortalecimiento de músculos y huesos.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95386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2400" dirty="0" smtClean="0"/>
              <a:t>No </a:t>
            </a:r>
            <a:r>
              <a:rPr lang="es-ES" sz="2400" dirty="0"/>
              <a:t>fumar.</a:t>
            </a:r>
          </a:p>
          <a:p>
            <a:endParaRPr lang="es-ES" dirty="0"/>
          </a:p>
        </p:txBody>
      </p:sp>
      <p:pic>
        <p:nvPicPr>
          <p:cNvPr id="13314" name="Picture 2" descr="http://artritisreumatoid.files.wordpress.com/2012/11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95" y="1687211"/>
            <a:ext cx="4699760" cy="35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28054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uidatusaludcondiane.com/wordpress/wp-content/uploads/2012/12/3de2a4289df4d6e287e33a562948d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1821760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864466" cy="3311189"/>
          </a:xfrm>
        </p:spPr>
        <p:txBody>
          <a:bodyPr/>
          <a:lstStyle/>
          <a:p>
            <a:r>
              <a:rPr lang="es-ES" dirty="0" smtClean="0"/>
              <a:t>No </a:t>
            </a:r>
            <a:r>
              <a:rPr lang="es-ES" dirty="0"/>
              <a:t>beber alcohol en exceso.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373419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latinblah.com/wp-content/uploads/2014/06/CALCIO-Y-VITAMINA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2073106"/>
            <a:ext cx="4905822" cy="30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73106"/>
            <a:ext cx="3452342" cy="1884410"/>
          </a:xfrm>
        </p:spPr>
        <p:txBody>
          <a:bodyPr/>
          <a:lstStyle/>
          <a:p>
            <a:r>
              <a:rPr lang="es-ES" dirty="0"/>
              <a:t>Consumir alimentos ricos en calcio y vitamina D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5364" name="Picture 4" descr="http://www.noticiasdesalud.com.ar/wp-content/uploads/2014/05/calci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36" y="1506684"/>
            <a:ext cx="2677777" cy="3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27237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ipyoo.com/sites/default/files/clips/images/clip-510-20120416-212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7" y="1261783"/>
            <a:ext cx="7407310" cy="41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37844" y="4381111"/>
            <a:ext cx="3722798" cy="1047284"/>
          </a:xfrm>
        </p:spPr>
        <p:txBody>
          <a:bodyPr/>
          <a:lstStyle/>
          <a:p>
            <a:r>
              <a:rPr lang="es-ES" dirty="0" smtClean="0"/>
              <a:t>Usar bastón </a:t>
            </a:r>
            <a:r>
              <a:rPr lang="es-ES" dirty="0"/>
              <a:t>si es necesario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339889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img.mercamania.es/srv/ES/2902135415896/T/340x340/C/FFFFFF/url/cubrezapatos-anti-desliz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50" y="1056068"/>
            <a:ext cx="4106265" cy="4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469773" cy="3311189"/>
          </a:xfrm>
        </p:spPr>
        <p:txBody>
          <a:bodyPr/>
          <a:lstStyle/>
          <a:p>
            <a:r>
              <a:rPr lang="es-ES" dirty="0" smtClean="0"/>
              <a:t>No </a:t>
            </a:r>
            <a:r>
              <a:rPr lang="es-ES" dirty="0"/>
              <a:t>usar zapatos con suela muy lisa.</a:t>
            </a:r>
          </a:p>
        </p:txBody>
      </p:sp>
    </p:spTree>
    <p:extLst>
      <p:ext uri="{BB962C8B-B14F-4D97-AF65-F5344CB8AC3E}">
        <p14:creationId xmlns:p14="http://schemas.microsoft.com/office/powerpoint/2010/main" val="2516618150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b2.es/wp-content/uploads/2011/06/FRAC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16" y="3282582"/>
            <a:ext cx="3720965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FRACTURA?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2225269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 smtClean="0"/>
              <a:t>es </a:t>
            </a:r>
            <a:r>
              <a:rPr lang="es-ES" sz="1800" dirty="0"/>
              <a:t>la pérdida de la continuidad ósea causada por un golpe, caída, contracciones musculares fuertes, tensión excesiva, tensión descoordinada por cambio de ritmo, desaceleración, trauma directo o enfermedades en los huesos como la osteoporosis en la que las mujeres menopáusicas y los ancianos son más propensos.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460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967497" cy="3311189"/>
          </a:xfrm>
        </p:spPr>
        <p:txBody>
          <a:bodyPr/>
          <a:lstStyle/>
          <a:p>
            <a:r>
              <a:rPr lang="es-ES" dirty="0"/>
              <a:t>Revisar la vista una vez al año.</a:t>
            </a:r>
          </a:p>
          <a:p>
            <a:endParaRPr lang="es-ES" dirty="0"/>
          </a:p>
        </p:txBody>
      </p:sp>
      <p:pic>
        <p:nvPicPr>
          <p:cNvPr id="18434" name="Picture 2" descr="http://thumbs.dreamstime.com/z/concepto-de-la-optometr%C3%ADa-24186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8" y="141668"/>
            <a:ext cx="3934150" cy="53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2451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bebesmundo.com/wp-content/uploads/2012/08/ni%C3%B1o-en-ba%C3%B1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02" y="1245967"/>
            <a:ext cx="5504821" cy="41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4829577"/>
            <a:ext cx="4585683" cy="545008"/>
          </a:xfrm>
        </p:spPr>
        <p:txBody>
          <a:bodyPr/>
          <a:lstStyle/>
          <a:p>
            <a:r>
              <a:rPr lang="es-ES" dirty="0" smtClean="0"/>
              <a:t>Usar </a:t>
            </a:r>
            <a:r>
              <a:rPr lang="es-ES" dirty="0"/>
              <a:t>la ducha en lugar de la bañera.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7808565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dn.aarp.net/content/dam/aarp/home-and-family/home-improvement/2013-06/620-home-safety-tips-06-esp.imgcache.rev1371656782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0" y="1223572"/>
            <a:ext cx="4839798" cy="33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encrypted-tbn3.gstatic.com/images?q=tbn:ANd9GcRkJ-XNuxg8QTiG99-5iY1TITh2Dv62pgD9tihy0JX-xPo0gg3R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16" y="1222253"/>
            <a:ext cx="3313378" cy="33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4185634"/>
            <a:ext cx="7796030" cy="1188951"/>
          </a:xfrm>
        </p:spPr>
        <p:txBody>
          <a:bodyPr/>
          <a:lstStyle/>
          <a:p>
            <a:r>
              <a:rPr lang="es-ES" dirty="0" smtClean="0"/>
              <a:t>Usar </a:t>
            </a:r>
            <a:r>
              <a:rPr lang="es-ES" dirty="0"/>
              <a:t>antideslizantes y barras para sujetarse en el lugar en el que toma el baño.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75399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rancanaria.ikea.es/images/inspirate2/alfombras0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4" y="1555833"/>
            <a:ext cx="5446735" cy="31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4031087"/>
            <a:ext cx="7796030" cy="1343498"/>
          </a:xfrm>
        </p:spPr>
        <p:txBody>
          <a:bodyPr/>
          <a:lstStyle/>
          <a:p>
            <a:r>
              <a:rPr lang="es-ES" dirty="0"/>
              <a:t>Mantener las alfombras sujetas adecuadamente en el suelo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384203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087155" y="2063396"/>
            <a:ext cx="3223226" cy="3311189"/>
          </a:xfrm>
        </p:spPr>
        <p:txBody>
          <a:bodyPr/>
          <a:lstStyle/>
          <a:p>
            <a:r>
              <a:rPr lang="es-ES" dirty="0" smtClean="0"/>
              <a:t>Usar </a:t>
            </a:r>
            <a:r>
              <a:rPr lang="es-ES" dirty="0"/>
              <a:t>las escaleras siempre con el pasamanos y la luz encendida.</a:t>
            </a:r>
          </a:p>
          <a:p>
            <a:endParaRPr lang="es-ES" dirty="0"/>
          </a:p>
        </p:txBody>
      </p:sp>
      <p:pic>
        <p:nvPicPr>
          <p:cNvPr id="22530" name="Picture 2" descr="http://1.bp.blogspot.com/-ycaHDFQsGzw/T2OHXZlcEfI/AAAAAAAAACQ/oHm9SVuHF3s/s1600/prevencion+caid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1837766"/>
            <a:ext cx="4465077" cy="29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27342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838708" cy="3311189"/>
          </a:xfrm>
        </p:spPr>
        <p:txBody>
          <a:bodyPr/>
          <a:lstStyle/>
          <a:p>
            <a:r>
              <a:rPr lang="es-ES" dirty="0" smtClean="0"/>
              <a:t>Evitar </a:t>
            </a:r>
            <a:r>
              <a:rPr lang="es-ES" dirty="0"/>
              <a:t>caminar con medias.</a:t>
            </a:r>
          </a:p>
          <a:p>
            <a:endParaRPr lang="es-ES" dirty="0"/>
          </a:p>
        </p:txBody>
      </p:sp>
      <p:pic>
        <p:nvPicPr>
          <p:cNvPr id="23554" name="Picture 2" descr="http://www.mpop.com.ar/wp-content/uploads/2009/08/medi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61" y="1313645"/>
            <a:ext cx="3320447" cy="33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95019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ngenieriaverde.org/wp-content/uploads/2012/07/Decoraci%C3%B3n-de-Interiores-Iluminaci%C3%B3n-y-Vela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21" y="978448"/>
            <a:ext cx="4863900" cy="38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340984" cy="3311189"/>
          </a:xfrm>
        </p:spPr>
        <p:txBody>
          <a:bodyPr/>
          <a:lstStyle/>
          <a:p>
            <a:r>
              <a:rPr lang="es-ES" dirty="0"/>
              <a:t>Iluminar bien todos los ambientes para evitar tropiezos.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380138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cesi.edu.co/servicios_apoyo/images/Desarrollo_de_Sistemas/Biometricos/Biometricos%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93" y="1493189"/>
            <a:ext cx="3810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225074" cy="3311189"/>
          </a:xfrm>
        </p:spPr>
        <p:txBody>
          <a:bodyPr/>
          <a:lstStyle/>
          <a:p>
            <a:r>
              <a:rPr lang="es-ES" dirty="0" smtClean="0"/>
              <a:t>Limpiar de inmediato los líquidos derramados para evitar resbalones.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40098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imnasioenforma.com/wp-content/uploads/2013/07/calentamientodeportiv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57" y="1654507"/>
            <a:ext cx="4597736" cy="34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070528" cy="3311189"/>
          </a:xfrm>
        </p:spPr>
        <p:txBody>
          <a:bodyPr/>
          <a:lstStyle/>
          <a:p>
            <a:r>
              <a:rPr lang="es-ES" dirty="0" smtClean="0"/>
              <a:t>Realizar </a:t>
            </a:r>
            <a:r>
              <a:rPr lang="es-ES" dirty="0"/>
              <a:t>un buen calentamiento siempre antes de la actividad física.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719084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rucosyastucias.com/wp-content/uploads/2014/02/zapato-gig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59" y="1261783"/>
            <a:ext cx="5418476" cy="40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547046" cy="3311189"/>
          </a:xfrm>
        </p:spPr>
        <p:txBody>
          <a:bodyPr/>
          <a:lstStyle/>
          <a:p>
            <a:r>
              <a:rPr lang="es-ES" dirty="0"/>
              <a:t>Usar zapatos ajustados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9504840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fracturadecalcaneo.com/wp-content/uploads/2012/09/fractu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19" y="1562147"/>
            <a:ext cx="2914897" cy="39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SEÑALES DE FRACTURA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619767" cy="3311189"/>
          </a:xfrm>
        </p:spPr>
        <p:txBody>
          <a:bodyPr>
            <a:normAutofit/>
          </a:bodyPr>
          <a:lstStyle/>
          <a:p>
            <a:r>
              <a:rPr lang="es-ES" dirty="0" smtClean="0"/>
              <a:t>Dolor en el área.</a:t>
            </a:r>
          </a:p>
          <a:p>
            <a:r>
              <a:rPr lang="es-ES" dirty="0" smtClean="0"/>
              <a:t>Edema.</a:t>
            </a:r>
          </a:p>
          <a:p>
            <a:r>
              <a:rPr lang="es-ES" dirty="0" smtClean="0"/>
              <a:t>Deformidad estructural.</a:t>
            </a:r>
          </a:p>
          <a:p>
            <a:r>
              <a:rPr lang="es-ES" dirty="0" smtClean="0"/>
              <a:t>Inestabilidad.</a:t>
            </a:r>
          </a:p>
          <a:p>
            <a:r>
              <a:rPr lang="es-ES" dirty="0" smtClean="0"/>
              <a:t>crepitación.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A56-B0B6-4203-A25B-CC6196E5B658}" type="datetime1">
              <a:rPr lang="en-US" smtClean="0"/>
              <a:t>6/30/2014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057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547046" cy="3311189"/>
          </a:xfrm>
        </p:spPr>
        <p:txBody>
          <a:bodyPr/>
          <a:lstStyle/>
          <a:p>
            <a:r>
              <a:rPr lang="es-ES" dirty="0" smtClean="0"/>
              <a:t>Evitar usar tacones</a:t>
            </a:r>
            <a:endParaRPr lang="es-ES" dirty="0"/>
          </a:p>
        </p:txBody>
      </p:sp>
      <p:pic>
        <p:nvPicPr>
          <p:cNvPr id="28674" name="Picture 2" descr="http://www.saludisima.net/wp-content/uploads/2013/03/esgui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82" y="1580189"/>
            <a:ext cx="3643981" cy="33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171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webgrafía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s-ES" sz="1200" dirty="0"/>
              <a:t>Ibarra J. Emergencia - Fracturas, esguinces y luxaciones [Internet]. Rena.edu.ve. 2008 [Consultado 29 Junio 2014]. Disponible en: </a:t>
            </a:r>
            <a:r>
              <a:rPr lang="es-ES" sz="1200" u="sng" dirty="0">
                <a:hlinkClick r:id="rId2"/>
              </a:rPr>
              <a:t>http://www.rena.edu.ve/SegundaEtapa/ciudadania/fracturas.html</a:t>
            </a:r>
            <a:endParaRPr lang="es-ES" sz="1200" dirty="0"/>
          </a:p>
          <a:p>
            <a:r>
              <a:rPr lang="es-ES" sz="1200" dirty="0"/>
              <a:t>Nlm.nih.gov. [Internet] </a:t>
            </a:r>
            <a:r>
              <a:rPr lang="es-ES" sz="1200" dirty="0" err="1"/>
              <a:t>Bethesda</a:t>
            </a:r>
            <a:r>
              <a:rPr lang="es-ES" sz="1200" dirty="0"/>
              <a:t> (MD):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Patient</a:t>
            </a:r>
            <a:r>
              <a:rPr lang="es-ES" sz="1200" dirty="0"/>
              <a:t> </a:t>
            </a:r>
            <a:r>
              <a:rPr lang="es-ES" sz="1200" dirty="0" err="1"/>
              <a:t>Education</a:t>
            </a:r>
            <a:r>
              <a:rPr lang="es-ES" sz="1200" dirty="0"/>
              <a:t> </a:t>
            </a:r>
            <a:r>
              <a:rPr lang="es-ES" sz="1200" dirty="0" err="1"/>
              <a:t>Institute</a:t>
            </a:r>
            <a:r>
              <a:rPr lang="es-ES" sz="1200" dirty="0"/>
              <a:t>, Inc. [actualizado el 5 de febrero de 2008; consultado el 25 de mayo de 2014] Fracturas y Torceduras: </a:t>
            </a:r>
            <a:r>
              <a:rPr lang="es-ES" sz="1200" dirty="0" err="1"/>
              <a:t>MedlinePlus</a:t>
            </a:r>
            <a:r>
              <a:rPr lang="es-ES" sz="1200" dirty="0"/>
              <a:t> tutorial interactivo. Disponible en: </a:t>
            </a:r>
            <a:r>
              <a:rPr lang="es-ES" sz="1200" dirty="0">
                <a:hlinkClick r:id="rId3"/>
              </a:rPr>
              <a:t>http://www.nlm.nih.gov/medlineplus/spanish/tutorials/fracturesandsprainsspanish/htm/_</a:t>
            </a:r>
            <a:r>
              <a:rPr lang="es-ES" sz="1200" dirty="0" smtClean="0">
                <a:hlinkClick r:id="rId3"/>
              </a:rPr>
              <a:t>no_0_no_0.html</a:t>
            </a:r>
            <a:endParaRPr lang="es-ES" sz="1200" dirty="0" smtClean="0"/>
          </a:p>
          <a:p>
            <a:r>
              <a:rPr lang="es-ES" sz="1200" dirty="0" err="1"/>
              <a:t>Dowshen</a:t>
            </a:r>
            <a:r>
              <a:rPr lang="es-ES" sz="1200" dirty="0"/>
              <a:t> S. Fracturas, esguinces, y torceduras [Internet]. Kidshealth.org. 2010 [Consultado 29 Junio 2014]. Disponible en: http://kidshealth.org/parent/en_espanol/general/broken_bones_esp.html# </a:t>
            </a:r>
          </a:p>
          <a:p>
            <a:r>
              <a:rPr lang="es-ES" sz="1200" dirty="0"/>
              <a:t>http://www.comohacerpara.com. Cómo prevenir las fracturas [Internet]. 2012 [Consultado 29 Junio 2014]. Disponible en: </a:t>
            </a:r>
            <a:r>
              <a:rPr lang="es-ES" sz="1200" u="sng" dirty="0">
                <a:hlinkClick r:id="rId4"/>
              </a:rPr>
              <a:t>http://salud.comohacerpara.com/n5187/como-prevenir-las-fracturas.html</a:t>
            </a:r>
            <a:r>
              <a:rPr lang="en-US" sz="1200" dirty="0"/>
              <a:t> </a:t>
            </a:r>
            <a:endParaRPr lang="es-ES" sz="1200" dirty="0"/>
          </a:p>
          <a:p>
            <a:r>
              <a:rPr lang="es-ES" sz="1200" dirty="0" smtClean="0"/>
              <a:t> </a:t>
            </a:r>
            <a:endParaRPr lang="es-ES" sz="1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9E25-DF8D-417D-90A5-2214CE65F12D}" type="datetime1">
              <a:rPr lang="en-US" smtClean="0"/>
              <a:t>6/30/2014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320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CLASIFICAN LAS FRACTURAS?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2315421"/>
          </a:xfrm>
        </p:spPr>
        <p:txBody>
          <a:bodyPr/>
          <a:lstStyle/>
          <a:p>
            <a:r>
              <a:rPr lang="es-ES" sz="1800" dirty="0"/>
              <a:t>Abierta: </a:t>
            </a:r>
            <a:r>
              <a:rPr lang="es-ES" sz="1800" dirty="0" smtClean="0"/>
              <a:t>hay </a:t>
            </a:r>
            <a:r>
              <a:rPr lang="es-ES" sz="1800" dirty="0"/>
              <a:t>rotura </a:t>
            </a:r>
            <a:r>
              <a:rPr lang="es-ES" sz="1800" dirty="0" smtClean="0"/>
              <a:t>de </a:t>
            </a:r>
            <a:r>
              <a:rPr lang="es-ES" sz="1800" dirty="0"/>
              <a:t>los músculos y la piel, por lo que queda expuesta la estructura ósea.</a:t>
            </a:r>
          </a:p>
          <a:p>
            <a:r>
              <a:rPr lang="es-ES" sz="1800" dirty="0"/>
              <a:t>Cerrada: </a:t>
            </a:r>
            <a:r>
              <a:rPr lang="es-ES" sz="1800" dirty="0" smtClean="0"/>
              <a:t>hueso </a:t>
            </a:r>
            <a:r>
              <a:rPr lang="es-ES" sz="1800" dirty="0"/>
              <a:t>se rompe pero queda cubierto de manera interna por la piel y los músculos.</a:t>
            </a:r>
          </a:p>
          <a:p>
            <a:endParaRPr lang="es-ES" dirty="0"/>
          </a:p>
        </p:txBody>
      </p:sp>
      <p:pic>
        <p:nvPicPr>
          <p:cNvPr id="3074" name="Picture 2" descr="http://www.seg-social.es/ism/gsanitaria_es/ilustr_capitulo7/7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32" y="3587727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6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CLASIFICAN LAS FRACTURAS?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424004"/>
            <a:ext cx="7796030" cy="2457089"/>
          </a:xfrm>
        </p:spPr>
        <p:txBody>
          <a:bodyPr>
            <a:normAutofit lnSpcReduction="10000"/>
          </a:bodyPr>
          <a:lstStyle/>
          <a:p>
            <a:r>
              <a:rPr lang="es-ES" sz="1800" dirty="0"/>
              <a:t>Completa: </a:t>
            </a:r>
            <a:r>
              <a:rPr lang="es-ES" sz="1800" dirty="0" smtClean="0"/>
              <a:t>hay </a:t>
            </a:r>
            <a:r>
              <a:rPr lang="es-ES" sz="1800" dirty="0"/>
              <a:t>una pérdida de continuidad total. Puede ser oblicua, transversal, en espiral o en minutas (cuando quedan varios trozos del hueso).</a:t>
            </a:r>
          </a:p>
          <a:p>
            <a:r>
              <a:rPr lang="es-ES" sz="1800" dirty="0"/>
              <a:t>Incompleta: cuando solo se rompe una porción del hueso sin atravesar todo su espesor, este tipo de fracturas (también conocido como de tallo verde) es muy común en niños debido a la elasticidad que tienen sus huesos.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6290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01FB-B624-4E05-AA78-C86F0056D2A1}" type="datetime1">
              <a:rPr lang="en-US" smtClean="0"/>
              <a:t>6/30/2014</a:t>
            </a:fld>
            <a:endParaRPr lang="en-US" dirty="0"/>
          </a:p>
        </p:txBody>
      </p:sp>
      <p:pic>
        <p:nvPicPr>
          <p:cNvPr id="5126" name="Picture 6" descr="http://tiposde.info/wp-content/uploads/2013/07/Tipos-de-fractu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2" y="346768"/>
            <a:ext cx="6477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airview.org/fv/groups/public/documents/images/114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2" y="940158"/>
            <a:ext cx="1908765" cy="38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16703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ruzrojaayamonte.org/images/inpiern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82" y="3342747"/>
            <a:ext cx="20859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ompaniamedica.com/images/herida_apos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13" y="1649563"/>
            <a:ext cx="2860661" cy="16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 FRACTURAS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405379" cy="2676029"/>
          </a:xfrm>
        </p:spPr>
        <p:txBody>
          <a:bodyPr>
            <a:normAutofit/>
          </a:bodyPr>
          <a:lstStyle/>
          <a:p>
            <a:r>
              <a:rPr lang="es-ES" dirty="0" smtClean="0"/>
              <a:t>Cubrir con apósitos si es abierta.</a:t>
            </a:r>
          </a:p>
          <a:p>
            <a:r>
              <a:rPr lang="es-ES" dirty="0" smtClean="0"/>
              <a:t>Inmovilizar con férulas.</a:t>
            </a:r>
          </a:p>
          <a:p>
            <a:r>
              <a:rPr lang="es-ES" dirty="0" smtClean="0"/>
              <a:t>Elevar la región afectada.</a:t>
            </a:r>
          </a:p>
          <a:p>
            <a:r>
              <a:rPr lang="es-ES" dirty="0" smtClean="0"/>
              <a:t>Trasladar a un centro asistencial.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0277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vitonica.com/2007/12/Esgui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13" y="183776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TORCEDURA?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4392500" cy="3311189"/>
          </a:xfrm>
        </p:spPr>
        <p:txBody>
          <a:bodyPr/>
          <a:lstStyle/>
          <a:p>
            <a:r>
              <a:rPr lang="es-ES" dirty="0"/>
              <a:t>Las torceduras o esguinces son estiramiento o desgarramiento de los ligamentos articulares, total o parcial. Se dan con frecuencia en actividades físicas y generan un dolor intenso en el área afectada. 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83535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anatoriosanjuan.com/wp/wp-content/uploads/2013/10/esguince-de-tob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2" y="183776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señales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362190" cy="3311189"/>
          </a:xfrm>
        </p:spPr>
        <p:txBody>
          <a:bodyPr/>
          <a:lstStyle/>
          <a:p>
            <a:r>
              <a:rPr lang="es-ES" dirty="0" smtClean="0"/>
              <a:t>Edema</a:t>
            </a:r>
          </a:p>
          <a:p>
            <a:r>
              <a:rPr lang="es-ES" dirty="0" smtClean="0"/>
              <a:t>Limitación funcional</a:t>
            </a:r>
          </a:p>
          <a:p>
            <a:r>
              <a:rPr lang="es-ES" dirty="0" smtClean="0"/>
              <a:t>Dolor constante</a:t>
            </a:r>
          </a:p>
          <a:p>
            <a:r>
              <a:rPr lang="es-ES" dirty="0" smtClean="0"/>
              <a:t>equimosis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F798-9652-4167-A5DC-BB129C8A67E8}" type="datetime1">
              <a:rPr lang="en-US" smtClean="0"/>
              <a:t>6/30/2014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23114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237ACF-8EAE-49A5-A290-A31D1B437A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145</TotalTime>
  <Words>703</Words>
  <Application>Microsoft Office PowerPoint</Application>
  <PresentationFormat>Presentación en pantalla (4:3)</PresentationFormat>
  <Paragraphs>85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Impact</vt:lpstr>
      <vt:lpstr>Evento principal</vt:lpstr>
      <vt:lpstr>FRACTURAS Y TORCEDURAS</vt:lpstr>
      <vt:lpstr>¿QUÉ ES UNA FRACTURA?</vt:lpstr>
      <vt:lpstr>SEÑALES DE FRACTURA</vt:lpstr>
      <vt:lpstr>¿CÓMO SE CLASIFICAN LAS FRACTURAS?</vt:lpstr>
      <vt:lpstr>¿CÓMO SE CLASIFICAN LAS FRACTURAS?</vt:lpstr>
      <vt:lpstr>Presentación de PowerPoint</vt:lpstr>
      <vt:lpstr>TRATAMIENTO DE FRACTURAS</vt:lpstr>
      <vt:lpstr>¿QUÉ ES UNA TORCEDURA?</vt:lpstr>
      <vt:lpstr>señales</vt:lpstr>
      <vt:lpstr>¿CÓMO SE CLASIFICAN LAS TORCEDURAS?</vt:lpstr>
      <vt:lpstr>Presentación de PowerPoint</vt:lpstr>
      <vt:lpstr>TRATAMIENTO DE TORCEDURAS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PREVENCIÓN</vt:lpstr>
      <vt:lpstr>webgrafía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FRACTURAS Y TORCEDURAS</dc:title>
  <dc:creator>Loren</dc:creator>
  <cp:keywords/>
  <cp:lastModifiedBy>Loren</cp:lastModifiedBy>
  <cp:revision>30</cp:revision>
  <cp:lastPrinted>2005-03-15T07:48:11Z</cp:lastPrinted>
  <dcterms:created xsi:type="dcterms:W3CDTF">2014-06-30T16:28:59Z</dcterms:created>
  <dcterms:modified xsi:type="dcterms:W3CDTF">2014-06-30T20:39:39Z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TC300086699990</vt:lpwstr>
  </property>
</Properties>
</file>